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4"/>
  </p:notesMasterIdLst>
  <p:handoutMasterIdLst>
    <p:handoutMasterId r:id="rId35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04" r:id="rId9"/>
    <p:sldId id="267" r:id="rId10"/>
    <p:sldId id="289" r:id="rId11"/>
    <p:sldId id="298" r:id="rId12"/>
    <p:sldId id="290" r:id="rId13"/>
    <p:sldId id="307" r:id="rId14"/>
    <p:sldId id="311" r:id="rId15"/>
    <p:sldId id="310" r:id="rId16"/>
    <p:sldId id="309" r:id="rId17"/>
    <p:sldId id="308" r:id="rId18"/>
    <p:sldId id="312" r:id="rId19"/>
    <p:sldId id="313" r:id="rId20"/>
    <p:sldId id="314" r:id="rId21"/>
    <p:sldId id="291" r:id="rId22"/>
    <p:sldId id="303" r:id="rId23"/>
    <p:sldId id="292" r:id="rId24"/>
    <p:sldId id="306" r:id="rId25"/>
    <p:sldId id="315" r:id="rId26"/>
    <p:sldId id="305" r:id="rId27"/>
    <p:sldId id="273" r:id="rId28"/>
    <p:sldId id="299" r:id="rId29"/>
    <p:sldId id="300" r:id="rId30"/>
    <p:sldId id="301" r:id="rId31"/>
    <p:sldId id="275" r:id="rId32"/>
    <p:sldId id="302" r:id="rId3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588" autoAdjust="0"/>
    <p:restoredTop sz="71758" autoAdjust="0"/>
  </p:normalViewPr>
  <p:slideViewPr>
    <p:cSldViewPr>
      <p:cViewPr varScale="1">
        <p:scale>
          <a:sx n="74" d="100"/>
          <a:sy n="74" d="100"/>
        </p:scale>
        <p:origin x="-103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7/1/2014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7/1/2014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Bonsoir</a:t>
            </a:r>
          </a:p>
          <a:p>
            <a:r>
              <a:rPr lang="fr-FR" dirty="0" smtClean="0"/>
              <a:t>Florent</a:t>
            </a:r>
            <a:r>
              <a:rPr lang="fr-FR" baseline="0" dirty="0" smtClean="0"/>
              <a:t> / thèse / </a:t>
            </a:r>
            <a:r>
              <a:rPr lang="fr-FR" baseline="0" dirty="0" err="1" smtClean="0"/>
              <a:t>liris</a:t>
            </a:r>
            <a:endParaRPr lang="fr-FR" baseline="0" dirty="0" smtClean="0"/>
          </a:p>
          <a:p>
            <a:r>
              <a:rPr lang="fr-FR" baseline="0" dirty="0" smtClean="0"/>
              <a:t>Présenter article </a:t>
            </a:r>
            <a:r>
              <a:rPr lang="fr-FR" baseline="0" dirty="0" err="1" smtClean="0"/>
              <a:t>siggraph</a:t>
            </a:r>
            <a:endParaRPr lang="fr-FR" baseline="0" dirty="0" smtClean="0"/>
          </a:p>
          <a:p>
            <a:r>
              <a:rPr lang="fr-FR" baseline="0" dirty="0" smtClean="0"/>
              <a:t>Titre – collaboration équipe </a:t>
            </a:r>
            <a:r>
              <a:rPr lang="fr-FR" baseline="0" dirty="0" err="1" smtClean="0"/>
              <a:t>stanford</a:t>
            </a:r>
            <a:r>
              <a:rPr lang="fr-FR" baseline="0" dirty="0" smtClean="0"/>
              <a:t> / </a:t>
            </a:r>
            <a:r>
              <a:rPr lang="fr-FR" baseline="0" dirty="0" err="1" smtClean="0"/>
              <a:t>caltech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partir de</a:t>
            </a:r>
            <a:r>
              <a:rPr lang="fr-FR" baseline="0" dirty="0" smtClean="0"/>
              <a:t> cette grille hexagonale, on énumère tous les trihexes possible (des ensembles de 3 hexagones connexes)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construit pour chaque </a:t>
            </a:r>
            <a:r>
              <a:rPr lang="fr-FR" baseline="0" dirty="0" err="1" smtClean="0"/>
              <a:t>trihex</a:t>
            </a:r>
            <a:r>
              <a:rPr lang="fr-FR" baseline="0" dirty="0" smtClean="0"/>
              <a:t> une règle de subdivision, ce qui nous permet de densifier le pavage.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papier propose une nouvelle méthode d’échantillonnage.</a:t>
            </a:r>
          </a:p>
          <a:p>
            <a:r>
              <a:rPr lang="fr-FR" baseline="0" dirty="0" smtClean="0"/>
              <a:t>L’échantillonnage consiste à prélever des valeurs </a:t>
            </a:r>
            <a:r>
              <a:rPr lang="fr-FR" baseline="0" dirty="0" err="1" smtClean="0"/>
              <a:t>discrete</a:t>
            </a:r>
            <a:r>
              <a:rPr lang="fr-FR" baseline="0" dirty="0" smtClean="0"/>
              <a:t> d’une fonction d’importance continue inconnue.</a:t>
            </a:r>
          </a:p>
          <a:p>
            <a:r>
              <a:rPr lang="fr-FR" baseline="0" dirty="0" smtClean="0"/>
              <a:t>Souvent, on veut également prélever plus de valeurs dans des régions importante pour l’évaluation de la fonction.</a:t>
            </a:r>
          </a:p>
          <a:p>
            <a:r>
              <a:rPr lang="fr-FR" baseline="0" dirty="0" smtClean="0"/>
              <a:t>Dans cet exemple, pour l’illumination d’un objet virtuel par cette </a:t>
            </a:r>
            <a:r>
              <a:rPr lang="fr-FR" baseline="0" dirty="0" err="1" smtClean="0"/>
              <a:t>envmap</a:t>
            </a:r>
            <a:r>
              <a:rPr lang="fr-FR" baseline="0" dirty="0" smtClean="0"/>
              <a:t>, on préfère prélever plus de point dans les régions de plus forte contribution (lumineuse).</a:t>
            </a:r>
          </a:p>
          <a:p>
            <a:r>
              <a:rPr lang="fr-FR" dirty="0" smtClean="0"/>
              <a:t>Transition:</a:t>
            </a:r>
            <a:r>
              <a:rPr lang="fr-FR" baseline="0" dirty="0" smtClean="0"/>
              <a:t> </a:t>
            </a:r>
            <a:r>
              <a:rPr lang="fr-FR" dirty="0" smtClean="0"/>
              <a:t>Cependant, la</a:t>
            </a:r>
            <a:r>
              <a:rPr lang="fr-FR" baseline="0" dirty="0" smtClean="0"/>
              <a:t> justesse de l’évaluation dépend fortement de la distribution des échantillons.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 </a:t>
            </a:r>
            <a:r>
              <a:rPr lang="fr-FR" dirty="0" err="1" smtClean="0"/>
              <a:t>procede</a:t>
            </a:r>
            <a:r>
              <a:rPr lang="fr-FR" dirty="0" smtClean="0"/>
              <a:t> de la même</a:t>
            </a:r>
            <a:r>
              <a:rPr lang="fr-FR" baseline="0" dirty="0" smtClean="0"/>
              <a:t> manière que précédemment avec les 11*lambda trihexes </a:t>
            </a:r>
            <a:r>
              <a:rPr lang="fr-FR" baseline="0" dirty="0" err="1" smtClean="0"/>
              <a:t>irregulier</a:t>
            </a:r>
            <a:r>
              <a:rPr lang="fr-FR" baseline="0" dirty="0" smtClean="0"/>
              <a:t> possibles.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Noter la perturbation des bords à chaque subdivision.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Lors de l’échantillonnage d’une fonction</a:t>
            </a:r>
            <a:r>
              <a:rPr lang="fr-FR" baseline="0" dirty="0" smtClean="0"/>
              <a:t>, on rencontre deux problèmes majeur.</a:t>
            </a:r>
            <a:endParaRPr lang="en-US" baseline="0" dirty="0" smtClean="0"/>
          </a:p>
          <a:p>
            <a:r>
              <a:rPr lang="fr-FR" baseline="0" dirty="0" smtClean="0"/>
              <a:t>- Le bruit, causé par une faible densité locale d’échantillon.</a:t>
            </a:r>
          </a:p>
          <a:p>
            <a:r>
              <a:rPr lang="fr-FR" baseline="0" dirty="0" smtClean="0"/>
              <a:t>- L’aliasing, causé par des régularité dans la distribution d’échantillons.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évaluer</a:t>
            </a:r>
            <a:r>
              <a:rPr lang="fr-FR" baseline="0" dirty="0" smtClean="0"/>
              <a:t> une fonction, on peut par exemple prélever des échantillons de manière régulière.</a:t>
            </a:r>
          </a:p>
          <a:p>
            <a:r>
              <a:rPr lang="fr-FR" baseline="0" dirty="0" smtClean="0"/>
              <a:t>C’est une bonne méthode si la fréquence d’échantillonnage est au minimum deux fois supérieure à la fréquence maximale de la fonction.</a:t>
            </a:r>
          </a:p>
          <a:p>
            <a:r>
              <a:rPr lang="fr-FR" baseline="0" dirty="0" smtClean="0"/>
              <a:t>Sinon de l’aliasing apparait dans l’évaluation de la fonction.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À l’opposé, on peut choisir d’échantillonner notre fonction de manière </a:t>
            </a:r>
            <a:r>
              <a:rPr lang="fr-FR" baseline="0" dirty="0" err="1" smtClean="0"/>
              <a:t>completement</a:t>
            </a:r>
            <a:r>
              <a:rPr lang="fr-FR" baseline="0" dirty="0" smtClean="0"/>
              <a:t> aléatoire.</a:t>
            </a:r>
          </a:p>
          <a:p>
            <a:r>
              <a:rPr lang="fr-FR" baseline="0" dirty="0" smtClean="0"/>
              <a:t>Ceci </a:t>
            </a:r>
            <a:r>
              <a:rPr lang="fr-FR" baseline="0" dirty="0" err="1" smtClean="0"/>
              <a:t>perment</a:t>
            </a:r>
            <a:r>
              <a:rPr lang="fr-FR" baseline="0" dirty="0" smtClean="0"/>
              <a:t> d’éviter toute forme d’aliasing, mais </a:t>
            </a:r>
            <a:r>
              <a:rPr lang="fr-FR" baseline="0" dirty="0" err="1" smtClean="0"/>
              <a:t>genère</a:t>
            </a:r>
            <a:r>
              <a:rPr lang="fr-FR" baseline="0" dirty="0" smtClean="0"/>
              <a:t> des </a:t>
            </a:r>
            <a:r>
              <a:rPr lang="fr-FR" baseline="0" dirty="0" err="1" smtClean="0"/>
              <a:t>resultats</a:t>
            </a:r>
            <a:r>
              <a:rPr lang="fr-FR" baseline="0" dirty="0" smtClean="0"/>
              <a:t> bruité à cause de la non-uniformité de la distribution.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Transition:</a:t>
            </a:r>
            <a:r>
              <a:rPr lang="fr-FR" baseline="0" dirty="0" smtClean="0"/>
              <a:t> Depuis quelques dizaine d’années, de nouvelles méthodes permettent réaliser des </a:t>
            </a:r>
            <a:r>
              <a:rPr lang="fr-FR" baseline="0" dirty="0" err="1" smtClean="0"/>
              <a:t>echantillonnage</a:t>
            </a:r>
            <a:r>
              <a:rPr lang="fr-FR" baseline="0" dirty="0" smtClean="0"/>
              <a:t> de meilleures qualité à nombre d’échantillons constant.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</a:t>
            </a:r>
            <a:r>
              <a:rPr lang="fr-FR" baseline="0" dirty="0" smtClean="0"/>
              <a:t> peut notamment citer les méthodes de disque de poisson.</a:t>
            </a:r>
            <a:endParaRPr lang="en-US" baseline="0" dirty="0" smtClean="0"/>
          </a:p>
          <a:p>
            <a:r>
              <a:rPr lang="fr-FR" baseline="0" dirty="0" smtClean="0"/>
              <a:t>Elle sont basé sur un tirage aléatoire avec une contrainte de distance minimale entre deux points.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Les meilleurs résultats obtenu actuellement viennent de méthodes d’optimisation qui cherche à minimiser une fonction de cout censé représenter une distribution optimale.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L’année dernière, plusieur</a:t>
            </a:r>
            <a:r>
              <a:rPr lang="fr-FR" baseline="0" dirty="0" smtClean="0"/>
              <a:t>s méthode sont apparues, permettant de générer des distributions avec un spectre de Fourier contrôlé.</a:t>
            </a:r>
          </a:p>
          <a:p>
            <a:r>
              <a:rPr lang="fr-FR" baseline="0" dirty="0" smtClean="0"/>
              <a:t>Ces méthodes permettent ainsi d’adapter les caractéristiques de l’échantillonnage suivant son usage.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Cependant, ces méthodes reste trop lentes </a:t>
            </a:r>
            <a:r>
              <a:rPr lang="fr-FR" baseline="0" smtClean="0"/>
              <a:t>pour être </a:t>
            </a:r>
            <a:r>
              <a:rPr lang="fr-FR" baseline="0" dirty="0" smtClean="0"/>
              <a:t>utilisées concrètement.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méthodes est basé sur une grille hexagonale</a:t>
            </a:r>
          </a:p>
          <a:p>
            <a:r>
              <a:rPr lang="fr-FR" baseline="0" dirty="0" smtClean="0"/>
              <a:t>Comparé à une grille rectangulaire, elle dispose de plus de degré de liberté, une meilleure isotropie et une connexité unique.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lui associe un schéma de subdivision basé sur les nombre hexagonaux centrés.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1" name="Espace réservé du pied de page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dirty="0" smtClean="0"/>
              <a:t>Séminaire GIPSA-</a:t>
            </a:r>
            <a:r>
              <a:rPr lang="fr-FR" dirty="0" err="1" smtClean="0"/>
              <a:t>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logo\logo_caltech.png" TargetMode="External"/><Relationship Id="rId7" Type="http://schemas.openxmlformats.org/officeDocument/2006/relationships/image" Target="file:///C:\Users\Florent\Documents\GitHub\talk-ParisSiggraphChapter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C:\Users\Florent\Documents\GitHub\talk-ParisSiggraphChapter\figures\logo\logo_stanford.png" TargetMode="External"/><Relationship Id="rId5" Type="http://schemas.openxmlformats.org/officeDocument/2006/relationships/image" Target="file:///C:\Users\Florent\Documents\GitHub\talk-ParisSiggraphChapter\figures\logo\logo_liris.png" TargetMode="External"/><Relationship Id="rId4" Type="http://schemas.openxmlformats.org/officeDocument/2006/relationships/image" Target="file:///C:\Users\Florent\Documents\GitHub\talk-ParisSiggraphChapter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simpl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1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_lattice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1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2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3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4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5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6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7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memorial-sampled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s\figures\memorial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_irr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irr.pn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2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-ParisSiggraphChapter\figures\polyhex_subdiv.asf" TargetMode="External"/><Relationship Id="rId1" Type="http://schemas.microsoft.com/office/2007/relationships/media" Target="file:///C:\Users\Florent\Documents\GitHub\talk-ParisSiggraphChapter\figures\polyhex_subdiv.asf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optimization.p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optimization_local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spectra_LUT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file:///C:\Users\Florent\Documents\GitHub\talk-ParisSiggraphChapter\figures\result_uniform.png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file:///C:\Users\Florent\Documents\GitHub\talk-ParisSiggraphChapter\figures\result_step.png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file:///C:\Users\Florent\Documents\GitHub\talk-ParisSiggraphChapter\figures\result_aniso.png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-ParisSiggraphChapter\figures\brick_aliasing.jpg" TargetMode="External"/><Relationship Id="rId4" Type="http://schemas.openxmlformats.org/officeDocument/2006/relationships/image" Target="file:///C:\Users\Florent\Documents\GitHub\talk-ParisSiggraphChapter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-ParisSiggraphChapter\figures\result_adaptative.asf" TargetMode="External"/><Relationship Id="rId1" Type="http://schemas.microsoft.com/office/2007/relationships/media" Target="file:///C:\Users\Florent\Documents\GitHub\talk-ParisSiggraphChapter\figures\result_adaptative.asf" TargetMode="Externa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teaser.pn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C:\Users\Florent\Documents\GitHub\talk-ParisSiggraphChapter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distribution\whitenoise\whitenoise_4096_fft-pow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E:\Documents\talk-ParisSiggraphChapter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4.png"/><Relationship Id="rId7" Type="http://schemas.openxmlformats.org/officeDocument/2006/relationships/image" Target="file:///C:\Users\Florent\Documents\GitHub\talk-ParisSiggraphChapter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-ParisSiggraphChapter\figures\distribution\bnsca-pink\pink_4096_dist.png" TargetMode="External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file:///C:\Users\Florent\Documents\GitHub\talk-ParisSiggraphChapter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-ParisSiggraphChapter\figures\distribution\bnsca-step\step_4096_fft-pow.png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file:///C:\Users\Florent\Documents\GitHub\talk-ParisSiggraphChapter\figures\distribution\bnsca-pink\pink_4096_fft-pow.png" TargetMode="External"/><Relationship Id="rId4" Type="http://schemas.openxmlformats.org/officeDocument/2006/relationships/image" Target="file:///C:\Users\Florent\Documents\GitHub\talk-ParisSiggraphChapter\figures\distribution\bnsca-step\step_4096_dist.png" TargetMode="External"/><Relationship Id="rId9" Type="http://schemas.openxmlformats.org/officeDocument/2006/relationships/image" Target="../media/image9.png"/><Relationship Id="rId14" Type="http://schemas.openxmlformats.org/officeDocument/2006/relationships/image" Target="file:///C:\Users\Florent\Documents\GitHub\talk-ParisSiggraphChapter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tiling-penrose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fft-polyominoes.png" TargetMode="External"/><Relationship Id="rId5" Type="http://schemas.openxmlformats.org/officeDocument/2006/relationships/image" Target="../media/image12.png"/><Relationship Id="rId4" Type="http://schemas.openxmlformats.org/officeDocument/2006/relationships/image" Target="file:///E:\Documents\talk-ParisSiggraphChapter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hex_lattic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433174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dirty="0" err="1" smtClean="0"/>
              <a:t>Florent</a:t>
            </a:r>
            <a:r>
              <a:rPr lang="en-US" sz="1800" dirty="0"/>
              <a:t> </a:t>
            </a:r>
            <a:r>
              <a:rPr lang="en-US" sz="1800" dirty="0" err="1" smtClean="0"/>
              <a:t>Wachtel</a:t>
            </a:r>
            <a:r>
              <a:rPr lang="en-US" sz="1800" dirty="0" smtClean="0"/>
              <a:t> – </a:t>
            </a:r>
            <a:r>
              <a:rPr lang="en-US" sz="1800" dirty="0" err="1" smtClean="0"/>
              <a:t>Adrien</a:t>
            </a:r>
            <a:r>
              <a:rPr lang="en-US" sz="1800" dirty="0"/>
              <a:t> </a:t>
            </a:r>
            <a:r>
              <a:rPr lang="en-US" sz="1800" dirty="0" err="1" smtClean="0"/>
              <a:t>Pilleboue</a:t>
            </a:r>
            <a:r>
              <a:rPr lang="en-US" sz="1800" dirty="0" smtClean="0"/>
              <a:t> – </a:t>
            </a:r>
            <a:r>
              <a:rPr lang="en-US" sz="1800" dirty="0" err="1" smtClean="0"/>
              <a:t>Katherin</a:t>
            </a:r>
            <a:r>
              <a:rPr lang="en-US" sz="1800" dirty="0"/>
              <a:t> </a:t>
            </a:r>
            <a:r>
              <a:rPr lang="en-US" sz="1800" dirty="0" smtClean="0"/>
              <a:t>Breeden – David </a:t>
            </a:r>
            <a:r>
              <a:rPr lang="en-US" sz="1800" dirty="0" err="1" smtClean="0"/>
              <a:t>Coeurjolly</a:t>
            </a:r>
            <a:r>
              <a:rPr lang="en-US" sz="1800" dirty="0" smtClean="0"/>
              <a:t> – </a:t>
            </a:r>
            <a:r>
              <a:rPr lang="en-US" sz="1800" dirty="0" err="1" smtClean="0"/>
              <a:t>Gurprit</a:t>
            </a:r>
            <a:r>
              <a:rPr lang="en-US" sz="1800" dirty="0" smtClean="0"/>
              <a:t> Singh – Gael </a:t>
            </a:r>
            <a:r>
              <a:rPr lang="en-US" sz="1800" dirty="0" err="1" smtClean="0"/>
              <a:t>Cathelin</a:t>
            </a:r>
            <a:r>
              <a:rPr lang="en-US" sz="1800" dirty="0" smtClean="0"/>
              <a:t> – Fernando de Goes – Mathieu </a:t>
            </a:r>
            <a:r>
              <a:rPr lang="en-US" sz="1800" dirty="0" err="1" smtClean="0"/>
              <a:t>Desbrun</a:t>
            </a:r>
            <a:r>
              <a:rPr lang="en-US" sz="1800" dirty="0" smtClean="0"/>
              <a:t> – Victor </a:t>
            </a:r>
            <a:r>
              <a:rPr lang="en-US" sz="1800" dirty="0" err="1" smtClean="0"/>
              <a:t>Ostromoukhov</a:t>
            </a:r>
            <a:endParaRPr lang="en-US" sz="18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625344"/>
            <a:ext cx="876623" cy="90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791680" y="5625344"/>
            <a:ext cx="900000" cy="90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805344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625344"/>
            <a:ext cx="900000" cy="900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2220466" y="5749844"/>
            <a:ext cx="1457463" cy="65100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3469204" y="3297178"/>
            <a:ext cx="2205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Florent</a:t>
            </a:r>
            <a:r>
              <a:rPr lang="en-US" sz="2000" dirty="0" smtClean="0"/>
              <a:t> </a:t>
            </a:r>
            <a:r>
              <a:rPr lang="en-US" sz="2000" dirty="0" err="1" smtClean="0"/>
              <a:t>Wachtel</a:t>
            </a:r>
            <a:endParaRPr lang="en-US" sz="2000" dirty="0"/>
          </a:p>
          <a:p>
            <a:pPr algn="ctr"/>
            <a:r>
              <a:rPr lang="en-US" sz="2000" dirty="0" smtClean="0"/>
              <a:t>PhD student – LIRIS</a:t>
            </a: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Polyhexes &amp; Subdivision</a:t>
            </a:r>
            <a:endParaRPr lang="en-US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 possible </a:t>
            </a:r>
            <a:r>
              <a:rPr lang="en-US" sz="2000" b="1" dirty="0" err="1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</a:t>
              </a:r>
              <a:r>
                <a:rPr lang="en-US" sz="2000" dirty="0" err="1" smtClean="0"/>
                <a:t>trihexes</a:t>
              </a:r>
              <a:endParaRPr lang="en-US" sz="2000" dirty="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1" name="Espace réservé du pied de page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467544" y="1484784"/>
            <a:ext cx="4270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Start </a:t>
            </a:r>
            <a:r>
              <a:rPr lang="fr-FR" sz="2000" dirty="0" err="1" smtClean="0"/>
              <a:t>from</a:t>
            </a:r>
            <a:r>
              <a:rPr lang="fr-FR" sz="2000" dirty="0" smtClean="0"/>
              <a:t> a standard </a:t>
            </a:r>
            <a:r>
              <a:rPr lang="fr-FR" sz="2000" b="1" dirty="0" smtClean="0">
                <a:solidFill>
                  <a:srgbClr val="0070C0"/>
                </a:solidFill>
              </a:rPr>
              <a:t>hexagonal </a:t>
            </a:r>
            <a:r>
              <a:rPr lang="fr-FR" sz="2000" b="1" dirty="0" err="1" smtClean="0">
                <a:solidFill>
                  <a:srgbClr val="0070C0"/>
                </a:solidFill>
              </a:rPr>
              <a:t>lattice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860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Construct</a:t>
            </a:r>
            <a:r>
              <a:rPr lang="fr-FR" sz="2000" dirty="0" smtClean="0"/>
              <a:t> a quasi-hexagonal </a:t>
            </a:r>
            <a:r>
              <a:rPr lang="fr-FR" sz="2000" dirty="0" err="1" smtClean="0"/>
              <a:t>lattice</a:t>
            </a:r>
            <a:r>
              <a:rPr lang="fr-FR" sz="2000" dirty="0" smtClean="0"/>
              <a:t> of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5912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Reassign</a:t>
            </a:r>
            <a:r>
              <a:rPr lang="fr-FR" sz="2000" dirty="0"/>
              <a:t> </a:t>
            </a:r>
            <a:r>
              <a:rPr lang="fr-FR" sz="2000" dirty="0" err="1" smtClean="0"/>
              <a:t>hextile</a:t>
            </a:r>
            <a:r>
              <a:rPr lang="fr-FR" sz="2000" dirty="0" smtClean="0"/>
              <a:t> border to </a:t>
            </a:r>
            <a:r>
              <a:rPr lang="fr-FR" sz="2000" dirty="0" err="1" smtClean="0"/>
              <a:t>obtain</a:t>
            </a:r>
            <a:r>
              <a:rPr lang="fr-FR" sz="2000" dirty="0" smtClean="0"/>
              <a:t> </a:t>
            </a:r>
            <a:r>
              <a:rPr lang="fr-FR" sz="2000" b="1" dirty="0" smtClean="0">
                <a:solidFill>
                  <a:srgbClr val="0070C0"/>
                </a:solidFill>
              </a:rPr>
              <a:t>triple-</a:t>
            </a:r>
            <a:r>
              <a:rPr lang="fr-FR" sz="2000" b="1" dirty="0" err="1" smtClean="0">
                <a:solidFill>
                  <a:srgbClr val="0070C0"/>
                </a:solidFill>
              </a:rPr>
              <a:t>edge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modifiers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24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5581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 </a:t>
            </a:r>
            <a:r>
              <a:rPr lang="fr-FR" sz="2000" dirty="0" err="1" smtClean="0"/>
              <a:t>define</a:t>
            </a:r>
            <a:r>
              <a:rPr lang="fr-FR" sz="2000" dirty="0" smtClean="0"/>
              <a:t> 3 </a:t>
            </a:r>
            <a:r>
              <a:rPr lang="fr-FR" sz="2000" dirty="0" err="1" smtClean="0"/>
              <a:t>binary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(</a:t>
            </a:r>
            <a:r>
              <a:rPr lang="fr-FR" sz="2000" b="1" dirty="0" smtClean="0">
                <a:solidFill>
                  <a:srgbClr val="FF0000"/>
                </a:solidFill>
              </a:rPr>
              <a:t>A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70C0"/>
                </a:solidFill>
              </a:rPr>
              <a:t>B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B050"/>
                </a:solidFill>
              </a:rPr>
              <a:t>C</a:t>
            </a:r>
            <a:r>
              <a:rPr lang="fr-FR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7257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These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are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 </a:t>
            </a:r>
            <a:r>
              <a:rPr lang="fr-FR" sz="2000" dirty="0" err="1" smtClean="0"/>
              <a:t>with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number</a:t>
            </a:r>
            <a:r>
              <a:rPr lang="fr-FR" sz="2000" dirty="0" smtClean="0"/>
              <a:t> of positive bits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559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Each</a:t>
            </a:r>
            <a:r>
              <a:rPr lang="fr-FR" sz="2000" dirty="0" smtClean="0"/>
              <a:t>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</a:t>
            </a:r>
            <a:r>
              <a:rPr lang="fr-FR" sz="2000" dirty="0" err="1" smtClean="0"/>
              <a:t>modifiers</a:t>
            </a:r>
            <a:r>
              <a:rPr lang="fr-FR" sz="2000" dirty="0" smtClean="0"/>
              <a:t> </a:t>
            </a:r>
            <a:r>
              <a:rPr lang="fr-FR" sz="2000" dirty="0" err="1" smtClean="0"/>
              <a:t>is</a:t>
            </a:r>
            <a:r>
              <a:rPr lang="fr-FR" sz="2000" dirty="0" smtClean="0"/>
              <a:t>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1484784"/>
            <a:ext cx="7184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This construction </a:t>
            </a:r>
            <a:r>
              <a:rPr lang="fr-FR" sz="2000" dirty="0" err="1" smtClean="0"/>
              <a:t>garantee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capacity</a:t>
            </a:r>
            <a:r>
              <a:rPr lang="fr-FR" sz="2000" dirty="0" smtClean="0"/>
              <a:t> for all </a:t>
            </a:r>
            <a:r>
              <a:rPr lang="fr-FR" sz="2000" b="1" dirty="0" err="1" smtClean="0">
                <a:solidFill>
                  <a:srgbClr val="0070C0"/>
                </a:solidFill>
              </a:rPr>
              <a:t>irregular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1" cy="4248472"/>
            <a:chOff x="1148339" y="2154499"/>
            <a:chExt cx="6821901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5136475" y="2154499"/>
              <a:ext cx="2833765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1148339" y="2154499"/>
              <a:ext cx="2836007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47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 a </a:t>
            </a:r>
            <a:r>
              <a:rPr lang="en-US" sz="2000" b="1" dirty="0" smtClean="0">
                <a:solidFill>
                  <a:srgbClr val="0070C0"/>
                </a:solidFill>
              </a:rPr>
              <a:t>density function </a:t>
            </a:r>
            <a:r>
              <a:rPr lang="en-US" sz="2000" dirty="0" smtClean="0"/>
              <a:t>d(x, y)</a:t>
            </a:r>
            <a:endParaRPr lang="en-US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Find a </a:t>
            </a:r>
            <a:r>
              <a:rPr lang="en-US" sz="2000" b="1" dirty="0" smtClean="0">
                <a:solidFill>
                  <a:srgbClr val="0070C0"/>
                </a:solidFill>
              </a:rPr>
              <a:t>discrete sample distribution </a:t>
            </a:r>
            <a:r>
              <a:rPr lang="en-US" sz="2000" dirty="0" smtClean="0"/>
              <a:t>of density </a:t>
            </a:r>
            <a:r>
              <a:rPr lang="en-US" sz="2000" dirty="0" err="1" smtClean="0"/>
              <a:t>localy</a:t>
            </a:r>
            <a:r>
              <a:rPr lang="en-US" sz="2000" dirty="0" smtClean="0"/>
              <a:t> proportional to d(x, y)</a:t>
            </a:r>
            <a:endParaRPr lang="en-US" sz="2000" dirty="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</a:t>
            </a:r>
            <a:r>
              <a:rPr lang="en-US" sz="2000" b="1" dirty="0" smtClean="0">
                <a:solidFill>
                  <a:srgbClr val="0070C0"/>
                </a:solidFill>
              </a:rPr>
              <a:t>irregular</a:t>
            </a:r>
            <a:r>
              <a:rPr lang="en-US" sz="2000" dirty="0" smtClean="0"/>
              <a:t>  </a:t>
            </a:r>
            <a:r>
              <a:rPr lang="en-US" sz="2000" b="1" dirty="0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2" name="Espace réservé du pied de page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31862" y="1640792"/>
            <a:ext cx="18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Irr</a:t>
            </a:r>
            <a:r>
              <a:rPr lang="fr-FR" b="1" dirty="0" err="1" smtClean="0">
                <a:solidFill>
                  <a:srgbClr val="0070C0"/>
                </a:solidFill>
              </a:rPr>
              <a:t>egular</a:t>
            </a:r>
            <a:r>
              <a:rPr lang="en-US" b="1" dirty="0" smtClean="0">
                <a:solidFill>
                  <a:srgbClr val="0070C0"/>
                </a:solidFill>
              </a:rPr>
              <a:t> 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pic>
        <p:nvPicPr>
          <p:cNvPr id="3" name="polyhex_subdiv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4945" t="14746" r="4997" b="4804"/>
          <a:stretch/>
        </p:blipFill>
        <p:spPr>
          <a:xfrm>
            <a:off x="949254" y="1988840"/>
            <a:ext cx="7245492" cy="3641199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962974" y="1988840"/>
            <a:ext cx="7244209" cy="363048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</a:t>
            </a:r>
            <a:r>
              <a:rPr lang="fr-FR" dirty="0" err="1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link="rId2"/>
          <a:srcRect l="5259" t="12207" r="5134" b="8242"/>
          <a:stretch/>
        </p:blipFill>
        <p:spPr>
          <a:xfrm>
            <a:off x="426870" y="1953296"/>
            <a:ext cx="8290261" cy="4140000"/>
          </a:xfrm>
          <a:ln>
            <a:solidFill>
              <a:schemeClr val="tx1"/>
            </a:solidFill>
          </a:ln>
        </p:spPr>
      </p:pic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blue-noise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link="rId2"/>
          <a:srcRect l="5151" t="12267" r="5151" b="8290"/>
          <a:stretch/>
        </p:blipFill>
        <p:spPr>
          <a:xfrm>
            <a:off x="416960" y="1953296"/>
            <a:ext cx="8310080" cy="4140000"/>
          </a:xfrm>
          <a:ln>
            <a:solidFill>
              <a:schemeClr val="tx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746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step noise </a:t>
            </a:r>
            <a:r>
              <a:rPr lang="en-US" sz="2400" dirty="0" smtClean="0"/>
              <a:t>sampling</a:t>
            </a:r>
            <a:endParaRPr lang="en-US" sz="240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5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link="rId2"/>
          <a:srcRect l="5214" t="12288" r="5074" b="8156"/>
          <a:stretch/>
        </p:blipFill>
        <p:spPr>
          <a:xfrm>
            <a:off x="422175" y="1953296"/>
            <a:ext cx="8299651" cy="4140000"/>
          </a:xfrm>
          <a:ln>
            <a:solidFill>
              <a:schemeClr val="tx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5313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anisotropic blue-noise </a:t>
            </a:r>
            <a:r>
              <a:rPr lang="en-US" sz="2400" dirty="0" smtClean="0"/>
              <a:t>sampling</a:t>
            </a:r>
            <a:endParaRPr lang="en-US" sz="240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5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Two main issues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when sampling a function</a:t>
            </a:r>
          </a:p>
        </p:txBody>
      </p:sp>
      <p:grpSp>
        <p:nvGrpSpPr>
          <p:cNvPr id="10" name="Groupe 9"/>
          <p:cNvGrpSpPr/>
          <p:nvPr/>
        </p:nvGrpSpPr>
        <p:grpSpPr>
          <a:xfrm>
            <a:off x="540505" y="2384127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8" name="Espace réservé du pied de page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4" name="result_adaptative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525" t="9766" r="15525" b="3023"/>
          <a:stretch/>
        </p:blipFill>
        <p:spPr>
          <a:xfrm>
            <a:off x="1380612" y="1844824"/>
            <a:ext cx="6359740" cy="4525200"/>
          </a:xfrm>
          <a:ln>
            <a:noFill/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Adaptive blue-noise sampling</a:t>
            </a:r>
            <a:endParaRPr lang="en-US" sz="240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Regular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Aliasing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72877"/>
            <a:ext cx="7560520" cy="2364435"/>
            <a:chOff x="683568" y="3872877"/>
            <a:chExt cx="7560520" cy="2364435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662990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Monte Carlo (random)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No regularity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All frequency equally sampled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 err="1" smtClean="0"/>
                <a:t>Holes</a:t>
              </a:r>
              <a:r>
                <a:rPr lang="fr-FR" sz="2000" dirty="0" smtClean="0"/>
                <a:t> and </a:t>
              </a:r>
              <a:r>
                <a:rPr lang="fr-FR" sz="2000" dirty="0" err="1" smtClean="0"/>
                <a:t>Heaps</a:t>
              </a:r>
              <a:endParaRPr lang="en-US" sz="2000" dirty="0" smtClean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8" y="3872877"/>
              <a:ext cx="2880000" cy="2364435"/>
              <a:chOff x="5076056" y="3800709"/>
              <a:chExt cx="2880000" cy="2364435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76056" y="3800709"/>
                <a:ext cx="2160000" cy="2160000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6516056" y="4725144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46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Poisson Disk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Stochastic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Force uniformity with exclusion disk</a:t>
            </a:r>
          </a:p>
          <a:p>
            <a:pPr algn="r"/>
            <a:r>
              <a:rPr lang="en-US" sz="1600" dirty="0"/>
              <a:t>[Cook 1986</a:t>
            </a:r>
            <a:r>
              <a:rPr lang="fr-FR" sz="1600" dirty="0"/>
              <a:t>][</a:t>
            </a:r>
            <a:r>
              <a:rPr lang="fr-FR" sz="1600" dirty="0" err="1"/>
              <a:t>McCool</a:t>
            </a:r>
            <a:r>
              <a:rPr lang="fr-FR" sz="1600" dirty="0"/>
              <a:t> 1992][Wei 2008</a:t>
            </a:r>
            <a:r>
              <a:rPr lang="fr-FR" sz="1600" dirty="0" smtClean="0"/>
              <a:t>]</a:t>
            </a:r>
            <a:endParaRPr lang="en-US" sz="16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7" y="3861049"/>
            <a:ext cx="7560681" cy="2376103"/>
            <a:chOff x="683567" y="3861049"/>
            <a:chExt cx="7560681" cy="2376103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7" y="4149080"/>
              <a:ext cx="4464497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Optimization-based Methods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Minimize energy function</a:t>
              </a:r>
            </a:p>
            <a:p>
              <a:pPr algn="r"/>
              <a:r>
                <a:rPr lang="en-US" sz="1600" dirty="0"/>
                <a:t>[</a:t>
              </a:r>
              <a:r>
                <a:rPr lang="en-US" sz="1600" dirty="0" err="1"/>
                <a:t>Balzer</a:t>
              </a:r>
              <a:r>
                <a:rPr lang="en-US" sz="1600" dirty="0"/>
                <a:t> 2009][</a:t>
              </a:r>
              <a:r>
                <a:rPr lang="en-US" sz="1600" dirty="0" err="1"/>
                <a:t>Fattal</a:t>
              </a:r>
              <a:r>
                <a:rPr lang="en-US" sz="1600" dirty="0"/>
                <a:t> 2011]</a:t>
              </a:r>
              <a:br>
                <a:rPr lang="en-US" sz="1600" dirty="0"/>
              </a:br>
              <a:r>
                <a:rPr lang="en-US" sz="1600" dirty="0"/>
                <a:t>[</a:t>
              </a:r>
              <a:r>
                <a:rPr lang="en-US" sz="1600" dirty="0" err="1"/>
                <a:t>Schlomer</a:t>
              </a:r>
              <a:r>
                <a:rPr lang="en-US" sz="1600" dirty="0"/>
                <a:t> 2011][de Goes 2012</a:t>
              </a:r>
              <a:r>
                <a:rPr lang="en-US" sz="1600" dirty="0" smtClean="0"/>
                <a:t>]</a:t>
              </a:r>
              <a:endParaRPr lang="en-US" sz="1600" dirty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9" y="3861049"/>
              <a:ext cx="2880159" cy="2376103"/>
              <a:chOff x="5796137" y="3861049"/>
              <a:chExt cx="2880159" cy="2376103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6137" y="3861049"/>
                <a:ext cx="2160000" cy="216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7236296" y="4797152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General </a:t>
            </a:r>
            <a:r>
              <a:rPr lang="en-US" smtClean="0"/>
              <a:t>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 sampling application may need different spectral characteristic to minimize the error.</a:t>
            </a:r>
          </a:p>
          <a:p>
            <a:pPr algn="r"/>
            <a:r>
              <a:rPr lang="en-US" sz="1600" dirty="0"/>
              <a:t>[Wei 2011][Zhou 2012][</a:t>
            </a:r>
            <a:r>
              <a:rPr lang="en-US" sz="1600" dirty="0" err="1"/>
              <a:t>Oztireli</a:t>
            </a:r>
            <a:r>
              <a:rPr lang="en-US" sz="1600" dirty="0"/>
              <a:t> 2012][Heck 2013</a:t>
            </a:r>
            <a:r>
              <a:rPr lang="en-US" sz="1600" dirty="0" smtClean="0"/>
              <a:t>]</a:t>
            </a:r>
            <a:endParaRPr lang="en-US" sz="1600" dirty="0"/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27" name="Espace réservé du pied de page 2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dirty="0" err="1" smtClean="0"/>
              <a:t>precomputed</a:t>
            </a:r>
            <a:r>
              <a:rPr lang="en-US" sz="2400" dirty="0" smtClean="0"/>
              <a:t> samples in a </a:t>
            </a:r>
            <a:r>
              <a:rPr lang="fr-FR" sz="2400" dirty="0" err="1" smtClean="0"/>
              <a:t>hierarchical</a:t>
            </a:r>
            <a:r>
              <a:rPr lang="fr-FR" sz="2400" dirty="0" smtClean="0"/>
              <a:t> and</a:t>
            </a:r>
            <a:br>
              <a:rPr lang="fr-FR" sz="2400" dirty="0" smtClean="0"/>
            </a:br>
            <a:r>
              <a:rPr lang="fr-FR" sz="2400" dirty="0" smtClean="0"/>
              <a:t>non-</a:t>
            </a:r>
            <a:r>
              <a:rPr lang="fr-FR" sz="2400" dirty="0" err="1" smtClean="0"/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r>
              <a:rPr lang="en-US" sz="2400" dirty="0" smtClean="0"/>
              <a:t>Construct the tiling to obtain the sample distribution</a:t>
            </a:r>
          </a:p>
          <a:p>
            <a:pPr algn="r"/>
            <a:r>
              <a:rPr lang="en-US" sz="1600" dirty="0" smtClean="0"/>
              <a:t>[</a:t>
            </a:r>
            <a:r>
              <a:rPr lang="en-US" sz="1600" dirty="0" err="1" smtClean="0"/>
              <a:t>Ostrom</a:t>
            </a:r>
            <a:r>
              <a:rPr lang="en-US" sz="1600" dirty="0" smtClean="0"/>
              <a:t> et al. 2004, 2007] [Kopf et al. 2006] [</a:t>
            </a:r>
            <a:r>
              <a:rPr lang="en-US" sz="1600" dirty="0" err="1" smtClean="0"/>
              <a:t>Lagae</a:t>
            </a:r>
            <a:r>
              <a:rPr lang="en-US" sz="1600" dirty="0" smtClean="0"/>
              <a:t> et al. 2006]</a:t>
            </a:r>
          </a:p>
        </p:txBody>
      </p:sp>
      <p:grpSp>
        <p:nvGrpSpPr>
          <p:cNvPr id="21" name="Groupe 20"/>
          <p:cNvGrpSpPr/>
          <p:nvPr/>
        </p:nvGrpSpPr>
        <p:grpSpPr>
          <a:xfrm>
            <a:off x="971600" y="3141168"/>
            <a:ext cx="3561299" cy="3150095"/>
            <a:chOff x="971600" y="3141168"/>
            <a:chExt cx="3561299" cy="3150095"/>
          </a:xfrm>
        </p:grpSpPr>
        <p:grpSp>
          <p:nvGrpSpPr>
            <p:cNvPr id="19" name="Groupe 18"/>
            <p:cNvGrpSpPr/>
            <p:nvPr/>
          </p:nvGrpSpPr>
          <p:grpSpPr>
            <a:xfrm>
              <a:off x="971600" y="3141168"/>
              <a:ext cx="3219200" cy="3150095"/>
              <a:chOff x="899592" y="3068960"/>
              <a:chExt cx="3219200" cy="3150095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899592" y="3429000"/>
                <a:ext cx="2335330" cy="2340000"/>
              </a:xfrm>
              <a:prstGeom prst="rect">
                <a:avLst/>
              </a:prstGeom>
            </p:spPr>
          </p:pic>
          <p:sp>
            <p:nvSpPr>
              <p:cNvPr id="10" name="ZoneTexte 9"/>
              <p:cNvSpPr txBox="1"/>
              <p:nvPr/>
            </p:nvSpPr>
            <p:spPr>
              <a:xfrm>
                <a:off x="1055331" y="3068960"/>
                <a:ext cx="2016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Penrose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339752" y="4437112"/>
                <a:ext cx="1779040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0" name="ZoneTexte 19"/>
            <p:cNvSpPr txBox="1"/>
            <p:nvPr/>
          </p:nvSpPr>
          <p:spPr>
            <a:xfrm>
              <a:off x="3301280" y="3916389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  <p:grpSp>
        <p:nvGrpSpPr>
          <p:cNvPr id="23" name="Groupe 22"/>
          <p:cNvGrpSpPr/>
          <p:nvPr/>
        </p:nvGrpSpPr>
        <p:grpSpPr>
          <a:xfrm>
            <a:off x="5004048" y="3141168"/>
            <a:ext cx="3562095" cy="3150095"/>
            <a:chOff x="5004048" y="3141168"/>
            <a:chExt cx="3562095" cy="3150095"/>
          </a:xfrm>
        </p:grpSpPr>
        <p:grpSp>
          <p:nvGrpSpPr>
            <p:cNvPr id="18" name="Groupe 17"/>
            <p:cNvGrpSpPr/>
            <p:nvPr/>
          </p:nvGrpSpPr>
          <p:grpSpPr>
            <a:xfrm>
              <a:off x="5004048" y="3141168"/>
              <a:ext cx="3223171" cy="3150095"/>
              <a:chOff x="4932040" y="3068960"/>
              <a:chExt cx="3223171" cy="3150095"/>
            </a:xfrm>
          </p:grpSpPr>
          <p:pic>
            <p:nvPicPr>
              <p:cNvPr id="4" name="Image 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32040" y="3431592"/>
                <a:ext cx="2340000" cy="2340000"/>
              </a:xfrm>
              <a:prstGeom prst="rect">
                <a:avLst/>
              </a:prstGeom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5110356" y="3068960"/>
                <a:ext cx="19476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Polyominoes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6"/>
              <a:srcRect r="955" b="1003"/>
              <a:stretch/>
            </p:blipFill>
            <p:spPr>
              <a:xfrm>
                <a:off x="6372400" y="4437112"/>
                <a:ext cx="1782811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2" name="ZoneTexte 21"/>
            <p:cNvSpPr txBox="1"/>
            <p:nvPr/>
          </p:nvSpPr>
          <p:spPr>
            <a:xfrm>
              <a:off x="7334524" y="3924545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260643" y="1663930"/>
            <a:ext cx="6622715" cy="450000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4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Base lattice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19733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Hexagonal lattice</a:t>
            </a:r>
            <a:endParaRPr lang="en-US" sz="2000" dirty="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268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Recursive subdivision scheme</a:t>
            </a:r>
            <a:endParaRPr lang="en-US" sz="200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1" name="Espace réservé du pied de page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4502</TotalTime>
  <Words>1599</Words>
  <Application>Microsoft Office PowerPoint</Application>
  <PresentationFormat>Affichage à l'écran (4:3)</PresentationFormat>
  <Paragraphs>324</Paragraphs>
  <Slides>32</Slides>
  <Notes>26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6" baseType="lpstr">
      <vt:lpstr>Arial</vt:lpstr>
      <vt:lpstr>Wingdings</vt:lpstr>
      <vt:lpstr>Calibri</vt:lpstr>
      <vt:lpstr>Thème Office</vt:lpstr>
      <vt:lpstr>Fast Tile-Based Adaptive Sampling With User-Specified Spectra</vt:lpstr>
      <vt:lpstr>Problem Statement</vt:lpstr>
      <vt:lpstr>Why it is essential?</vt:lpstr>
      <vt:lpstr>Context</vt:lpstr>
      <vt:lpstr>Previous works: Advanced Methods</vt:lpstr>
      <vt:lpstr>Previous works: General Noise Methods</vt:lpstr>
      <vt:lpstr>Previous works: Tile-based Methods</vt:lpstr>
      <vt:lpstr>Previous works: Tile-based Methods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136</cp:revision>
  <dcterms:created xsi:type="dcterms:W3CDTF">2014-05-27T13:31:30Z</dcterms:created>
  <dcterms:modified xsi:type="dcterms:W3CDTF">2014-07-01T15:46:12Z</dcterms:modified>
</cp:coreProperties>
</file>

<file path=docProps/thumbnail.jpeg>
</file>